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82"/>
    <p:restoredTop sz="94671"/>
  </p:normalViewPr>
  <p:slideViewPr>
    <p:cSldViewPr snapToGrid="0" snapToObjects="1">
      <p:cViewPr varScale="1">
        <p:scale>
          <a:sx n="85" d="100"/>
          <a:sy n="85" d="100"/>
        </p:scale>
        <p:origin x="184" y="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077511" y="5410201"/>
            <a:ext cx="2743200" cy="365125"/>
          </a:xfrm>
        </p:spPr>
        <p:txBody>
          <a:bodyPr/>
          <a:lstStyle/>
          <a:p>
            <a:fld id="{1A11A5EA-8422-1C49-BFAE-8750A0C366F8}" type="datetimeFigureOut">
              <a:t>5/8/20</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08289CE3-3591-0843-8FE2-D8B1BCA63FB3}" type="slidenum">
              <a:t>‹#›</a:t>
            </a:fld>
            <a:endParaRPr lang="en-US"/>
          </a:p>
        </p:txBody>
      </p:sp>
    </p:spTree>
    <p:extLst>
      <p:ext uri="{BB962C8B-B14F-4D97-AF65-F5344CB8AC3E}">
        <p14:creationId xmlns:p14="http://schemas.microsoft.com/office/powerpoint/2010/main" val="340578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1A11A5EA-8422-1C49-BFAE-8750A0C366F8}" type="datetimeFigureOut">
              <a:t>5/8/20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2647255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dirty="0"/>
              <a:t>Click to edit Master title style</a:t>
            </a:r>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1A11A5EA-8422-1C49-BFAE-8750A0C366F8}" type="datetimeFigureOut">
              <a:t>5/8/20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2417384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dirty="0"/>
              <a:t>Click to edit Master title style</a:t>
            </a:r>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1A11A5EA-8422-1C49-BFAE-8750A0C366F8}" type="datetimeFigureOut">
              <a:t>5/8/20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89CE3-3591-0843-8FE2-D8B1BCA63FB3}" type="slidenum">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34604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dirty="0"/>
              <a:t>Click to edit Master title style</a:t>
            </a:r>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1A11A5EA-8422-1C49-BFAE-8750A0C366F8}" type="datetimeFigureOut">
              <a:t>5/8/20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4137119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dirty="0"/>
              <a:t>Click to edit Master title style</a:t>
            </a:r>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3" name="Date Placeholder 2"/>
          <p:cNvSpPr>
            <a:spLocks noGrp="1"/>
          </p:cNvSpPr>
          <p:nvPr>
            <p:ph type="dt" sz="half" idx="10"/>
          </p:nvPr>
        </p:nvSpPr>
        <p:spPr/>
        <p:txBody>
          <a:bodyPr/>
          <a:lstStyle/>
          <a:p>
            <a:fld id="{1A11A5EA-8422-1C49-BFAE-8750A0C366F8}" type="datetimeFigureOut">
              <a:t>5/8/20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1080956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dirty="0"/>
              <a:t>Click to edit Master title style</a:t>
            </a:r>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3" name="Date Placeholder 2"/>
          <p:cNvSpPr>
            <a:spLocks noGrp="1"/>
          </p:cNvSpPr>
          <p:nvPr>
            <p:ph type="dt" sz="half" idx="10"/>
          </p:nvPr>
        </p:nvSpPr>
        <p:spPr/>
        <p:txBody>
          <a:bodyPr/>
          <a:lstStyle/>
          <a:p>
            <a:fld id="{1A11A5EA-8422-1C49-BFAE-8750A0C366F8}" type="datetimeFigureOut">
              <a:t>5/8/20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4171676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A11A5EA-8422-1C49-BFAE-8750A0C366F8}" type="datetimeFigureOut">
              <a:t>5/8/20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2072306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A11A5EA-8422-1C49-BFAE-8750A0C366F8}" type="datetimeFigureOut">
              <a:t>5/8/20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156054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A11A5EA-8422-1C49-BFAE-8750A0C366F8}" type="datetimeFigureOut">
              <a:t>5/8/20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155829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A11A5EA-8422-1C49-BFAE-8750A0C366F8}" type="datetimeFigureOut">
              <a:t>5/8/20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1982115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1410" y="2249486"/>
            <a:ext cx="4878389" cy="354171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2249486"/>
            <a:ext cx="4875211" cy="354171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A11A5EA-8422-1C49-BFAE-8750A0C366F8}" type="datetimeFigureOut">
              <a:t>5/8/20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165475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dirty="0"/>
              <a:t>Click to edit Master title style</a:t>
            </a:r>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A11A5EA-8422-1C49-BFAE-8750A0C366F8}" type="datetimeFigureOut">
              <a:t>5/8/20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1489761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1A11A5EA-8422-1C49-BFAE-8750A0C366F8}" type="datetimeFigureOut">
              <a:t>5/8/20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60292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1A5EA-8422-1C49-BFAE-8750A0C366F8}" type="datetimeFigureOut">
              <a:t>5/8/20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4240858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56200" y="592666"/>
            <a:ext cx="5891209" cy="5198534"/>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1A11A5EA-8422-1C49-BFAE-8750A0C366F8}" type="datetimeFigureOut">
              <a:t>5/8/20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2795476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1A11A5EA-8422-1C49-BFAE-8750A0C366F8}" type="datetimeFigureOut">
              <a:t>5/8/20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89CE3-3591-0843-8FE2-D8B1BCA63FB3}" type="slidenum">
              <a:t>‹#›</a:t>
            </a:fld>
            <a:endParaRPr lang="en-US"/>
          </a:p>
        </p:txBody>
      </p:sp>
    </p:spTree>
    <p:extLst>
      <p:ext uri="{BB962C8B-B14F-4D97-AF65-F5344CB8AC3E}">
        <p14:creationId xmlns:p14="http://schemas.microsoft.com/office/powerpoint/2010/main" val="283185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A11A5EA-8422-1C49-BFAE-8750A0C366F8}" type="datetimeFigureOut">
              <a:t>5/8/20</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8289CE3-3591-0843-8FE2-D8B1BCA63FB3}" type="slidenum">
              <a:t>‹#›</a:t>
            </a:fld>
            <a:endParaRPr lang="en-US"/>
          </a:p>
        </p:txBody>
      </p:sp>
    </p:spTree>
    <p:extLst>
      <p:ext uri="{BB962C8B-B14F-4D97-AF65-F5344CB8AC3E}">
        <p14:creationId xmlns:p14="http://schemas.microsoft.com/office/powerpoint/2010/main" val="389919080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0842C-7E55-654F-8862-982014AA60F2}"/>
              </a:ext>
            </a:extLst>
          </p:cNvPr>
          <p:cNvSpPr>
            <a:spLocks noGrp="1"/>
          </p:cNvSpPr>
          <p:nvPr>
            <p:ph type="ctrTitle"/>
          </p:nvPr>
        </p:nvSpPr>
        <p:spPr>
          <a:xfrm>
            <a:off x="1876424" y="1109272"/>
            <a:ext cx="10130697" cy="2670514"/>
          </a:xfrm>
        </p:spPr>
        <p:txBody>
          <a:bodyPr>
            <a:normAutofit fontScale="90000"/>
          </a:bodyPr>
          <a:lstStyle/>
          <a:p>
            <a:r>
              <a:rPr lang="en-US" b="1"/>
              <a:t>Converting Constructivist Classroom Practices for SYNCHRONOUS Virtual Environments</a:t>
            </a:r>
            <a:br>
              <a:rPr lang="en-US"/>
            </a:br>
            <a:endParaRPr lang="en-US"/>
          </a:p>
        </p:txBody>
      </p:sp>
      <p:sp>
        <p:nvSpPr>
          <p:cNvPr id="3" name="Subtitle 2">
            <a:extLst>
              <a:ext uri="{FF2B5EF4-FFF2-40B4-BE49-F238E27FC236}">
                <a16:creationId xmlns:a16="http://schemas.microsoft.com/office/drawing/2014/main" id="{625BCBA8-4630-6D46-9C18-DC8A671D64F9}"/>
              </a:ext>
            </a:extLst>
          </p:cNvPr>
          <p:cNvSpPr>
            <a:spLocks noGrp="1"/>
          </p:cNvSpPr>
          <p:nvPr>
            <p:ph type="subTitle" idx="1"/>
          </p:nvPr>
        </p:nvSpPr>
        <p:spPr/>
        <p:txBody>
          <a:bodyPr/>
          <a:lstStyle/>
          <a:p>
            <a:r>
              <a:rPr lang="en-US"/>
              <a:t>Dr. Amy Kahrmann Huseby</a:t>
            </a:r>
          </a:p>
          <a:p>
            <a:r>
              <a:rPr lang="en-US"/>
              <a:t>Instructor, English Department</a:t>
            </a:r>
          </a:p>
          <a:p>
            <a:r>
              <a:rPr lang="en-US"/>
              <a:t>Florida International University</a:t>
            </a:r>
          </a:p>
        </p:txBody>
      </p:sp>
      <p:cxnSp>
        <p:nvCxnSpPr>
          <p:cNvPr id="5" name="Straight Connector 4">
            <a:extLst>
              <a:ext uri="{FF2B5EF4-FFF2-40B4-BE49-F238E27FC236}">
                <a16:creationId xmlns:a16="http://schemas.microsoft.com/office/drawing/2014/main" id="{1372B707-CD40-0648-8378-54011559BA4E}"/>
              </a:ext>
            </a:extLst>
          </p:cNvPr>
          <p:cNvCxnSpPr/>
          <p:nvPr/>
        </p:nvCxnSpPr>
        <p:spPr>
          <a:xfrm>
            <a:off x="2023672" y="3342807"/>
            <a:ext cx="7570033" cy="0"/>
          </a:xfrm>
          <a:prstGeom prst="line">
            <a:avLst/>
          </a:prstGeom>
          <a:ln w="3810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4090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3454-373D-184F-86D6-3401686C94D0}"/>
              </a:ext>
            </a:extLst>
          </p:cNvPr>
          <p:cNvSpPr>
            <a:spLocks noGrp="1"/>
          </p:cNvSpPr>
          <p:nvPr>
            <p:ph type="title"/>
          </p:nvPr>
        </p:nvSpPr>
        <p:spPr>
          <a:xfrm>
            <a:off x="1281113" y="123218"/>
            <a:ext cx="9905998" cy="1478570"/>
          </a:xfrm>
        </p:spPr>
        <p:txBody>
          <a:bodyPr>
            <a:normAutofit fontScale="90000"/>
          </a:bodyPr>
          <a:lstStyle/>
          <a:p>
            <a:r>
              <a:rPr lang="en-US" u="sng"/>
              <a:t>Scaffolding</a:t>
            </a:r>
            <a:r>
              <a:rPr lang="en-US"/>
              <a:t>: </a:t>
            </a:r>
            <a:r>
              <a:rPr lang="en-US" cap="none"/>
              <a:t>We cannot expect students to know something we have not taught them. The same is true in online “classroom” environments.</a:t>
            </a:r>
          </a:p>
        </p:txBody>
      </p:sp>
      <p:sp>
        <p:nvSpPr>
          <p:cNvPr id="3" name="Content Placeholder 2">
            <a:extLst>
              <a:ext uri="{FF2B5EF4-FFF2-40B4-BE49-F238E27FC236}">
                <a16:creationId xmlns:a16="http://schemas.microsoft.com/office/drawing/2014/main" id="{7B7D3CD1-C161-934F-BA78-86AFF1F5754A}"/>
              </a:ext>
            </a:extLst>
          </p:cNvPr>
          <p:cNvSpPr>
            <a:spLocks noGrp="1"/>
          </p:cNvSpPr>
          <p:nvPr>
            <p:ph idx="1"/>
          </p:nvPr>
        </p:nvSpPr>
        <p:spPr>
          <a:xfrm>
            <a:off x="1141412" y="1765300"/>
            <a:ext cx="9905999" cy="4749799"/>
          </a:xfrm>
        </p:spPr>
        <p:txBody>
          <a:bodyPr>
            <a:normAutofit/>
          </a:bodyPr>
          <a:lstStyle/>
          <a:p>
            <a:r>
              <a:rPr lang="en-US"/>
              <a:t>Set aside at least part (if not all) of one class session to collectively work with students on the skills for whatever technology you plan to use (ZOOM, etc.).</a:t>
            </a:r>
          </a:p>
          <a:p>
            <a:r>
              <a:rPr lang="en-US"/>
              <a:t>Use a group document program (e.g. GoogleDocs) to have students list best practices after the tutorial</a:t>
            </a:r>
          </a:p>
          <a:p>
            <a:r>
              <a:rPr lang="en-US"/>
              <a:t>Establish clear rules and expectations for how discussion will “work” (how will students know when to speak? how will muting be controlled? who can share screen? what can they expect to see (slides/instructions) each time you meet?)</a:t>
            </a:r>
          </a:p>
          <a:p>
            <a:r>
              <a:rPr lang="en-US"/>
              <a:t>Be an active participant. Use the ability to enter Break Out Groups as you would circulate through class. Add content to links in shared documents. </a:t>
            </a:r>
          </a:p>
        </p:txBody>
      </p:sp>
      <p:cxnSp>
        <p:nvCxnSpPr>
          <p:cNvPr id="5" name="Straight Connector 4">
            <a:extLst>
              <a:ext uri="{FF2B5EF4-FFF2-40B4-BE49-F238E27FC236}">
                <a16:creationId xmlns:a16="http://schemas.microsoft.com/office/drawing/2014/main" id="{D54B0ECD-EE08-1D4F-B87C-1EC3FFB7AEDC}"/>
              </a:ext>
            </a:extLst>
          </p:cNvPr>
          <p:cNvCxnSpPr>
            <a:cxnSpLocks/>
          </p:cNvCxnSpPr>
          <p:nvPr/>
        </p:nvCxnSpPr>
        <p:spPr>
          <a:xfrm>
            <a:off x="1498600" y="1601788"/>
            <a:ext cx="6451600" cy="0"/>
          </a:xfrm>
          <a:prstGeom prst="line">
            <a:avLst/>
          </a:prstGeom>
          <a:ln w="3810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566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3454-373D-184F-86D6-3401686C94D0}"/>
              </a:ext>
            </a:extLst>
          </p:cNvPr>
          <p:cNvSpPr>
            <a:spLocks noGrp="1"/>
          </p:cNvSpPr>
          <p:nvPr>
            <p:ph type="title"/>
          </p:nvPr>
        </p:nvSpPr>
        <p:spPr>
          <a:xfrm>
            <a:off x="1281113" y="408031"/>
            <a:ext cx="9905998" cy="1478570"/>
          </a:xfrm>
        </p:spPr>
        <p:txBody>
          <a:bodyPr>
            <a:normAutofit fontScale="90000"/>
          </a:bodyPr>
          <a:lstStyle/>
          <a:p>
            <a:r>
              <a:rPr lang="en-US" u="sng"/>
              <a:t>Guided Instruction</a:t>
            </a:r>
            <a:r>
              <a:rPr lang="en-US"/>
              <a:t>: </a:t>
            </a:r>
            <a:r>
              <a:rPr lang="en-US" cap="none"/>
              <a:t>Students need strategically placed prompts, cues, questions, direct explanations, and modeling to guide student thinking and facilitate an increased responsibility for the completion of a task</a:t>
            </a:r>
          </a:p>
        </p:txBody>
      </p:sp>
      <p:sp>
        <p:nvSpPr>
          <p:cNvPr id="3" name="Content Placeholder 2">
            <a:extLst>
              <a:ext uri="{FF2B5EF4-FFF2-40B4-BE49-F238E27FC236}">
                <a16:creationId xmlns:a16="http://schemas.microsoft.com/office/drawing/2014/main" id="{7B7D3CD1-C161-934F-BA78-86AFF1F5754A}"/>
              </a:ext>
            </a:extLst>
          </p:cNvPr>
          <p:cNvSpPr>
            <a:spLocks noGrp="1"/>
          </p:cNvSpPr>
          <p:nvPr>
            <p:ph idx="1"/>
          </p:nvPr>
        </p:nvSpPr>
        <p:spPr>
          <a:xfrm>
            <a:off x="1141412" y="2323476"/>
            <a:ext cx="9905999" cy="4191624"/>
          </a:xfrm>
        </p:spPr>
        <p:txBody>
          <a:bodyPr/>
          <a:lstStyle/>
          <a:p>
            <a:r>
              <a:rPr lang="en-US"/>
              <a:t>Redundancy is your friend. Always provide instructions, questions, prompts on slides or documents that you screen share AND also explain exactly what those materials say verbally. Confirm that students understand. Ask for questions.</a:t>
            </a:r>
          </a:p>
          <a:p>
            <a:r>
              <a:rPr lang="en-US"/>
              <a:t>Maintain consistency. From class session to class session, use the same format of slides/documents to develop student trust and confidence in your guided instruction.</a:t>
            </a:r>
          </a:p>
          <a:p>
            <a:r>
              <a:rPr lang="en-US"/>
              <a:t>Share slides/documents well in advance of class by both email and LMS.</a:t>
            </a:r>
          </a:p>
        </p:txBody>
      </p:sp>
      <p:cxnSp>
        <p:nvCxnSpPr>
          <p:cNvPr id="5" name="Straight Connector 4">
            <a:extLst>
              <a:ext uri="{FF2B5EF4-FFF2-40B4-BE49-F238E27FC236}">
                <a16:creationId xmlns:a16="http://schemas.microsoft.com/office/drawing/2014/main" id="{D54B0ECD-EE08-1D4F-B87C-1EC3FFB7AEDC}"/>
              </a:ext>
            </a:extLst>
          </p:cNvPr>
          <p:cNvCxnSpPr>
            <a:cxnSpLocks/>
          </p:cNvCxnSpPr>
          <p:nvPr/>
        </p:nvCxnSpPr>
        <p:spPr>
          <a:xfrm>
            <a:off x="1393669" y="2171414"/>
            <a:ext cx="6451600" cy="0"/>
          </a:xfrm>
          <a:prstGeom prst="line">
            <a:avLst/>
          </a:prstGeom>
          <a:ln w="3810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696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3454-373D-184F-86D6-3401686C94D0}"/>
              </a:ext>
            </a:extLst>
          </p:cNvPr>
          <p:cNvSpPr>
            <a:spLocks noGrp="1"/>
          </p:cNvSpPr>
          <p:nvPr>
            <p:ph type="title"/>
          </p:nvPr>
        </p:nvSpPr>
        <p:spPr>
          <a:xfrm>
            <a:off x="1281113" y="0"/>
            <a:ext cx="9905998" cy="2019353"/>
          </a:xfrm>
        </p:spPr>
        <p:txBody>
          <a:bodyPr>
            <a:normAutofit fontScale="90000"/>
          </a:bodyPr>
          <a:lstStyle/>
          <a:p>
            <a:r>
              <a:rPr lang="en-US" u="sng"/>
              <a:t>PROBLEM-BASED LEARNING</a:t>
            </a:r>
            <a:r>
              <a:rPr lang="en-US"/>
              <a:t>: </a:t>
            </a:r>
            <a:r>
              <a:rPr lang="en-US" cap="none"/>
              <a:t>Use Break Out Groups and full group discussions for time in which students individually research or reflect on the newly acquired information and/or seek out areas requiring further exploration </a:t>
            </a:r>
          </a:p>
        </p:txBody>
      </p:sp>
      <p:sp>
        <p:nvSpPr>
          <p:cNvPr id="3" name="Content Placeholder 2">
            <a:extLst>
              <a:ext uri="{FF2B5EF4-FFF2-40B4-BE49-F238E27FC236}">
                <a16:creationId xmlns:a16="http://schemas.microsoft.com/office/drawing/2014/main" id="{7B7D3CD1-C161-934F-BA78-86AFF1F5754A}"/>
              </a:ext>
            </a:extLst>
          </p:cNvPr>
          <p:cNvSpPr>
            <a:spLocks noGrp="1"/>
          </p:cNvSpPr>
          <p:nvPr>
            <p:ph idx="1"/>
          </p:nvPr>
        </p:nvSpPr>
        <p:spPr>
          <a:xfrm>
            <a:off x="1141412" y="2323476"/>
            <a:ext cx="9905999" cy="4191624"/>
          </a:xfrm>
        </p:spPr>
        <p:txBody>
          <a:bodyPr>
            <a:normAutofit lnSpcReduction="10000"/>
          </a:bodyPr>
          <a:lstStyle/>
          <a:p>
            <a:r>
              <a:rPr lang="en-US"/>
              <a:t>Guided instruction sets up the conditions for problem-based learning in BOGs precisely as it would for small group discussion in F2F. Value the panopticon!</a:t>
            </a:r>
          </a:p>
          <a:p>
            <a:r>
              <a:rPr lang="en-US"/>
              <a:t>Slides/documents set up questions and prompts enable students to still pose and answer questions individually and/or collaboratively in order to draw conclusions regarding the specific issues or scenarios in BOGs.</a:t>
            </a:r>
          </a:p>
          <a:p>
            <a:r>
              <a:rPr lang="en-US"/>
              <a:t>Reciprocal peer teaching: When returning to full group, encourage students to Share Screen of small group documents create (e.g. GoogleDocs). </a:t>
            </a:r>
          </a:p>
          <a:p>
            <a:r>
              <a:rPr lang="en-US"/>
              <a:t>Less is more! Anticipate that you will be able to 1/2 to 2/3 of what you would usually accomplish in a class session. </a:t>
            </a:r>
          </a:p>
          <a:p>
            <a:endParaRPr lang="en-US"/>
          </a:p>
          <a:p>
            <a:endParaRPr lang="en-US"/>
          </a:p>
        </p:txBody>
      </p:sp>
      <p:cxnSp>
        <p:nvCxnSpPr>
          <p:cNvPr id="5" name="Straight Connector 4">
            <a:extLst>
              <a:ext uri="{FF2B5EF4-FFF2-40B4-BE49-F238E27FC236}">
                <a16:creationId xmlns:a16="http://schemas.microsoft.com/office/drawing/2014/main" id="{D54B0ECD-EE08-1D4F-B87C-1EC3FFB7AEDC}"/>
              </a:ext>
            </a:extLst>
          </p:cNvPr>
          <p:cNvCxnSpPr>
            <a:cxnSpLocks/>
          </p:cNvCxnSpPr>
          <p:nvPr/>
        </p:nvCxnSpPr>
        <p:spPr>
          <a:xfrm>
            <a:off x="1393669" y="2171414"/>
            <a:ext cx="6451600" cy="0"/>
          </a:xfrm>
          <a:prstGeom prst="line">
            <a:avLst/>
          </a:prstGeom>
          <a:ln w="3810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2932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{B37E4F66-0ECC-6943-B210-9091F33D80F1}tf10001122</Template>
  <TotalTime>20</TotalTime>
  <Words>442</Words>
  <Application>Microsoft Macintosh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Tw Cen MT</vt:lpstr>
      <vt:lpstr>Circuit</vt:lpstr>
      <vt:lpstr>Converting Constructivist Classroom Practices for SYNCHRONOUS Virtual Environments </vt:lpstr>
      <vt:lpstr>Scaffolding: We cannot expect students to know something we have not taught them. The same is true in online “classroom” environments.</vt:lpstr>
      <vt:lpstr>Guided Instruction: Students need strategically placed prompts, cues, questions, direct explanations, and modeling to guide student thinking and facilitate an increased responsibility for the completion of a task</vt:lpstr>
      <vt:lpstr>PROBLEM-BASED LEARNING: Use Break Out Groups and full group discussions for time in which students individually research or reflect on the newly acquired information and/or seek out areas requiring further exploration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Converting Constructivist Classroom Practices for SYNCHRONOUS Virtual Environments </dc:title>
  <dc:creator>Amy Huseby</dc:creator>
  <cp:lastModifiedBy>Amy Huseby</cp:lastModifiedBy>
  <cp:revision>2</cp:revision>
  <dcterms:created xsi:type="dcterms:W3CDTF">2020-05-08T19:50:45Z</dcterms:created>
  <dcterms:modified xsi:type="dcterms:W3CDTF">2020-05-08T20:10:52Z</dcterms:modified>
</cp:coreProperties>
</file>